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sldIdLst>
    <p:sldId id="259" r:id="rId6"/>
    <p:sldId id="279" r:id="rId7"/>
    <p:sldId id="280" r:id="rId8"/>
    <p:sldId id="287" r:id="rId9"/>
    <p:sldId id="281" r:id="rId10"/>
    <p:sldId id="282" r:id="rId11"/>
    <p:sldId id="288" r:id="rId12"/>
    <p:sldId id="289" r:id="rId13"/>
    <p:sldId id="290" r:id="rId14"/>
    <p:sldId id="283" r:id="rId15"/>
    <p:sldId id="284" r:id="rId16"/>
    <p:sldId id="285" r:id="rId17"/>
    <p:sldId id="286" r:id="rId18"/>
  </p:sldIdLst>
  <p:sldSz cx="12192000" cy="6858000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7"/>
    <a:srgbClr val="FFFF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73897" autoAdjust="0"/>
  </p:normalViewPr>
  <p:slideViewPr>
    <p:cSldViewPr snapToGrid="0">
      <p:cViewPr varScale="1">
        <p:scale>
          <a:sx n="85" d="100"/>
          <a:sy n="85" d="100"/>
        </p:scale>
        <p:origin x="147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aff\shares\senate_secretariat\Casework\Caseload%20statistics\2017-18\2017-18%20All%20casework%20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Claims received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EC!$AC$2</c:f>
              <c:strCache>
                <c:ptCount val="1"/>
                <c:pt idx="0">
                  <c:v>ADM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cat>
            <c:strRef>
              <c:f>EC!$AH$4:$AH$16</c:f>
              <c:strCache>
                <c:ptCount val="13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August</c:v>
                </c:pt>
                <c:pt idx="12">
                  <c:v>Sep-16</c:v>
                </c:pt>
              </c:strCache>
            </c:strRef>
          </c:cat>
          <c:val>
            <c:numRef>
              <c:f>EC!$AC$4:$AC$16</c:f>
              <c:numCache>
                <c:formatCode>0</c:formatCode>
                <c:ptCount val="13"/>
                <c:pt idx="0">
                  <c:v>10</c:v>
                </c:pt>
                <c:pt idx="1">
                  <c:v>33</c:v>
                </c:pt>
                <c:pt idx="2">
                  <c:v>127</c:v>
                </c:pt>
                <c:pt idx="3">
                  <c:v>65</c:v>
                </c:pt>
                <c:pt idx="4">
                  <c:v>165</c:v>
                </c:pt>
                <c:pt idx="5">
                  <c:v>78</c:v>
                </c:pt>
                <c:pt idx="6">
                  <c:v>83</c:v>
                </c:pt>
                <c:pt idx="7">
                  <c:v>135</c:v>
                </c:pt>
                <c:pt idx="8">
                  <c:v>209</c:v>
                </c:pt>
                <c:pt idx="9">
                  <c:v>40</c:v>
                </c:pt>
                <c:pt idx="10">
                  <c:v>106</c:v>
                </c:pt>
                <c:pt idx="11">
                  <c:v>55</c:v>
                </c:pt>
                <c:pt idx="1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78-4082-AC8E-49893AB93A4A}"/>
            </c:ext>
          </c:extLst>
        </c:ser>
        <c:ser>
          <c:idx val="1"/>
          <c:order val="1"/>
          <c:tx>
            <c:strRef>
              <c:f>EC!$AD$2</c:f>
              <c:strCache>
                <c:ptCount val="1"/>
                <c:pt idx="0">
                  <c:v>BLSS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strRef>
              <c:f>EC!$AH$4:$AH$16</c:f>
              <c:strCache>
                <c:ptCount val="13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August</c:v>
                </c:pt>
                <c:pt idx="12">
                  <c:v>Sep-16</c:v>
                </c:pt>
              </c:strCache>
            </c:strRef>
          </c:cat>
          <c:val>
            <c:numRef>
              <c:f>EC!$AD$4:$AD$16</c:f>
              <c:numCache>
                <c:formatCode>0</c:formatCode>
                <c:ptCount val="13"/>
                <c:pt idx="0">
                  <c:v>25</c:v>
                </c:pt>
                <c:pt idx="1">
                  <c:v>19</c:v>
                </c:pt>
                <c:pt idx="2">
                  <c:v>131</c:v>
                </c:pt>
                <c:pt idx="3">
                  <c:v>126</c:v>
                </c:pt>
                <c:pt idx="4">
                  <c:v>216</c:v>
                </c:pt>
                <c:pt idx="5">
                  <c:v>98</c:v>
                </c:pt>
                <c:pt idx="6">
                  <c:v>92</c:v>
                </c:pt>
                <c:pt idx="7">
                  <c:v>163</c:v>
                </c:pt>
                <c:pt idx="8">
                  <c:v>539</c:v>
                </c:pt>
                <c:pt idx="9">
                  <c:v>88</c:v>
                </c:pt>
                <c:pt idx="10">
                  <c:v>131</c:v>
                </c:pt>
                <c:pt idx="11">
                  <c:v>217</c:v>
                </c:pt>
                <c:pt idx="12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78-4082-AC8E-49893AB93A4A}"/>
            </c:ext>
          </c:extLst>
        </c:ser>
        <c:ser>
          <c:idx val="2"/>
          <c:order val="2"/>
          <c:tx>
            <c:strRef>
              <c:f>EC!$AE$2</c:f>
              <c:strCache>
                <c:ptCount val="1"/>
                <c:pt idx="0">
                  <c:v>CEBE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cat>
            <c:strRef>
              <c:f>EC!$AH$4:$AH$16</c:f>
              <c:strCache>
                <c:ptCount val="13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August</c:v>
                </c:pt>
                <c:pt idx="12">
                  <c:v>Sep-16</c:v>
                </c:pt>
              </c:strCache>
            </c:strRef>
          </c:cat>
          <c:val>
            <c:numRef>
              <c:f>EC!$AE$4:$AE$16</c:f>
              <c:numCache>
                <c:formatCode>0</c:formatCode>
                <c:ptCount val="13"/>
                <c:pt idx="0">
                  <c:v>1</c:v>
                </c:pt>
                <c:pt idx="1">
                  <c:v>23</c:v>
                </c:pt>
                <c:pt idx="2">
                  <c:v>65</c:v>
                </c:pt>
                <c:pt idx="3">
                  <c:v>73</c:v>
                </c:pt>
                <c:pt idx="4">
                  <c:v>211</c:v>
                </c:pt>
                <c:pt idx="5">
                  <c:v>68</c:v>
                </c:pt>
                <c:pt idx="6">
                  <c:v>63</c:v>
                </c:pt>
                <c:pt idx="7">
                  <c:v>96</c:v>
                </c:pt>
                <c:pt idx="8">
                  <c:v>261</c:v>
                </c:pt>
                <c:pt idx="9">
                  <c:v>45</c:v>
                </c:pt>
                <c:pt idx="10">
                  <c:v>83</c:v>
                </c:pt>
                <c:pt idx="11">
                  <c:v>123</c:v>
                </c:pt>
                <c:pt idx="1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78-4082-AC8E-49893AB93A4A}"/>
            </c:ext>
          </c:extLst>
        </c:ser>
        <c:ser>
          <c:idx val="3"/>
          <c:order val="3"/>
          <c:tx>
            <c:strRef>
              <c:f>EC!$AF$2</c:f>
              <c:strCache>
                <c:ptCount val="1"/>
                <c:pt idx="0">
                  <c:v>HELS</c:v>
                </c:pt>
              </c:strCache>
            </c:strRef>
          </c:tx>
          <c:spPr>
            <a:ln w="190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pPr>
              <a:noFill/>
              <a:ln w="6350" cap="flat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</c:marker>
          <c:cat>
            <c:strRef>
              <c:f>EC!$AH$4:$AH$16</c:f>
              <c:strCache>
                <c:ptCount val="13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  <c:pt idx="4">
                  <c:v>January</c:v>
                </c:pt>
                <c:pt idx="5">
                  <c:v>February</c:v>
                </c:pt>
                <c:pt idx="6">
                  <c:v>March</c:v>
                </c:pt>
                <c:pt idx="7">
                  <c:v>April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August</c:v>
                </c:pt>
                <c:pt idx="12">
                  <c:v>Sep-16</c:v>
                </c:pt>
              </c:strCache>
            </c:strRef>
          </c:cat>
          <c:val>
            <c:numRef>
              <c:f>EC!$AF$4:$AF$16</c:f>
              <c:numCache>
                <c:formatCode>0</c:formatCode>
                <c:ptCount val="13"/>
                <c:pt idx="0">
                  <c:v>59</c:v>
                </c:pt>
                <c:pt idx="1">
                  <c:v>105</c:v>
                </c:pt>
                <c:pt idx="2">
                  <c:v>216</c:v>
                </c:pt>
                <c:pt idx="3">
                  <c:v>135</c:v>
                </c:pt>
                <c:pt idx="4">
                  <c:v>260</c:v>
                </c:pt>
                <c:pt idx="5">
                  <c:v>167</c:v>
                </c:pt>
                <c:pt idx="6">
                  <c:v>156</c:v>
                </c:pt>
                <c:pt idx="7">
                  <c:v>288</c:v>
                </c:pt>
                <c:pt idx="8">
                  <c:v>333</c:v>
                </c:pt>
                <c:pt idx="9">
                  <c:v>239</c:v>
                </c:pt>
                <c:pt idx="10">
                  <c:v>206</c:v>
                </c:pt>
                <c:pt idx="11">
                  <c:v>243</c:v>
                </c:pt>
                <c:pt idx="12">
                  <c:v>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78-4082-AC8E-49893AB93A4A}"/>
            </c:ext>
          </c:extLst>
        </c:ser>
        <c:ser>
          <c:idx val="4"/>
          <c:order val="4"/>
          <c:tx>
            <c:strRef>
              <c:f>EC!$AG$2</c:f>
              <c:strCache>
                <c:ptCount val="1"/>
                <c:pt idx="0">
                  <c:v>Monthly average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pPr>
              <a:noFill/>
              <a:ln w="6350" cap="flat" cmpd="sng" algn="ctr">
                <a:solidFill>
                  <a:schemeClr val="accent5"/>
                </a:solidFill>
                <a:prstDash val="solid"/>
                <a:round/>
              </a:ln>
              <a:effectLst/>
            </c:spPr>
          </c:marker>
          <c:val>
            <c:numRef>
              <c:f>EC!$AG$4:$AG$16</c:f>
              <c:numCache>
                <c:formatCode>0</c:formatCode>
                <c:ptCount val="13"/>
                <c:pt idx="0">
                  <c:v>23.75</c:v>
                </c:pt>
                <c:pt idx="1">
                  <c:v>45</c:v>
                </c:pt>
                <c:pt idx="2">
                  <c:v>134.75</c:v>
                </c:pt>
                <c:pt idx="3">
                  <c:v>99.75</c:v>
                </c:pt>
                <c:pt idx="4">
                  <c:v>213</c:v>
                </c:pt>
                <c:pt idx="5">
                  <c:v>102.75</c:v>
                </c:pt>
                <c:pt idx="6">
                  <c:v>98.5</c:v>
                </c:pt>
                <c:pt idx="7">
                  <c:v>170.5</c:v>
                </c:pt>
                <c:pt idx="8">
                  <c:v>335.5</c:v>
                </c:pt>
                <c:pt idx="9">
                  <c:v>103</c:v>
                </c:pt>
                <c:pt idx="10">
                  <c:v>131.5</c:v>
                </c:pt>
                <c:pt idx="11">
                  <c:v>159.5</c:v>
                </c:pt>
                <c:pt idx="12">
                  <c:v>96.75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78-4082-AC8E-49893AB93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574192"/>
        <c:axId val="223571840"/>
      </c:lineChart>
      <c:catAx>
        <c:axId val="22357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571840"/>
        <c:crosses val="autoZero"/>
        <c:auto val="1"/>
        <c:lblAlgn val="ctr"/>
        <c:lblOffset val="100"/>
        <c:noMultiLvlLbl val="0"/>
      </c:catAx>
      <c:valAx>
        <c:axId val="2235718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574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EAF5A-9014-4B47-AA7F-60E6C5D2C7F7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0D64A-AD64-4109-9FBE-DF3F1E05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1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95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57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46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966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3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32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4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4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7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05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2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2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Gadug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0D64A-AD64-4109-9FBE-DF3F1E05AD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2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67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334736" y="365124"/>
            <a:ext cx="11495314" cy="51294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4207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mailto:Richard.booth@bcu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296" y="764088"/>
            <a:ext cx="1040912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The 13.35 to Grand Central Mitigation</a:t>
            </a:r>
          </a:p>
          <a:p>
            <a:endParaRPr lang="en-GB" dirty="0" smtClean="0"/>
          </a:p>
          <a:p>
            <a:pPr algn="ctr"/>
            <a:r>
              <a:rPr lang="en-GB" sz="3600" i="1" dirty="0" smtClean="0"/>
              <a:t>Journey to the Centre of the Circs</a:t>
            </a:r>
          </a:p>
          <a:p>
            <a:pPr algn="ctr"/>
            <a:endParaRPr lang="en-GB" sz="3600" i="1" dirty="0" smtClean="0"/>
          </a:p>
          <a:p>
            <a:pPr algn="ctr"/>
            <a:endParaRPr lang="en-GB" sz="3600" i="1" dirty="0" smtClean="0"/>
          </a:p>
          <a:p>
            <a:pPr algn="ctr"/>
            <a:endParaRPr lang="en-GB" sz="3600" i="1" dirty="0"/>
          </a:p>
          <a:p>
            <a:pPr algn="ctr"/>
            <a:endParaRPr lang="en-GB" sz="3600" i="1" dirty="0" smtClean="0"/>
          </a:p>
          <a:p>
            <a:pPr algn="ctr"/>
            <a:endParaRPr lang="en-GB" sz="2800" dirty="0" smtClean="0"/>
          </a:p>
          <a:p>
            <a:pPr algn="ctr"/>
            <a:endParaRPr lang="en-GB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35" y="2776994"/>
            <a:ext cx="9925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296" y="739035"/>
            <a:ext cx="1040912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Stop 2 – Centralised Consideration</a:t>
            </a:r>
          </a:p>
          <a:p>
            <a:pPr algn="ctr"/>
            <a:r>
              <a:rPr lang="en-GB" sz="3200" b="1" i="1" dirty="0" smtClean="0"/>
              <a:t>The Advantages</a:t>
            </a:r>
          </a:p>
          <a:p>
            <a:endParaRPr lang="en-GB" sz="16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Fairness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Consistency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Procedural awareness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Interaction with other casework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Interaction with other departments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Trend spotting and reporting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Case hardened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977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296" y="739035"/>
            <a:ext cx="1040912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Stop 3 – Centralised Consideration</a:t>
            </a:r>
          </a:p>
          <a:p>
            <a:pPr algn="ctr"/>
            <a:r>
              <a:rPr lang="en-GB" sz="3200" b="1" i="1" dirty="0" smtClean="0"/>
              <a:t>The Disadvantages</a:t>
            </a:r>
          </a:p>
          <a:p>
            <a:endParaRPr lang="en-GB" sz="16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Resource</a:t>
            </a:r>
            <a:endParaRPr lang="en-GB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Student context</a:t>
            </a:r>
            <a:endParaRPr lang="en-GB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Procedural focus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Case hardened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Dissemination of decisions</a:t>
            </a:r>
            <a:endParaRPr lang="en-GB" sz="2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Local trend spotting and reporting</a:t>
            </a:r>
          </a:p>
        </p:txBody>
      </p:sp>
    </p:spTree>
    <p:extLst>
      <p:ext uri="{BB962C8B-B14F-4D97-AF65-F5344CB8AC3E}">
        <p14:creationId xmlns:p14="http://schemas.microsoft.com/office/powerpoint/2010/main" val="12558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296" y="739035"/>
            <a:ext cx="1040912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Terminus – Conclusions</a:t>
            </a:r>
          </a:p>
          <a:p>
            <a:endParaRPr lang="en-GB" sz="28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Centralised team requires dedicated resource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There are issues associated with a centralised team being distant from the local student context and broader student experience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However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Centralised decision-making ensures for consistent and fair application of University policy and procedure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8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296" y="739035"/>
            <a:ext cx="104091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Contact Details</a:t>
            </a:r>
          </a:p>
          <a:p>
            <a:endParaRPr lang="en-GB" sz="2800" dirty="0"/>
          </a:p>
          <a:p>
            <a:pPr>
              <a:spcAft>
                <a:spcPts val="1200"/>
              </a:spcAft>
            </a:pPr>
            <a:r>
              <a:rPr lang="en-GB" sz="2800" dirty="0" smtClean="0"/>
              <a:t>Richard Booth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Deputy Director of Student Affairs (Queries &amp; Resolutions)</a:t>
            </a:r>
          </a:p>
          <a:p>
            <a:pPr>
              <a:spcAft>
                <a:spcPts val="1200"/>
              </a:spcAft>
            </a:pPr>
            <a:endParaRPr lang="en-GB" sz="2800" dirty="0"/>
          </a:p>
          <a:p>
            <a:pPr>
              <a:spcAft>
                <a:spcPts val="1200"/>
              </a:spcAft>
            </a:pPr>
            <a:r>
              <a:rPr lang="en-GB" sz="2800" dirty="0" smtClean="0">
                <a:hlinkClick r:id="rId4"/>
              </a:rPr>
              <a:t>Richard.booth@bcu.ac.uk</a:t>
            </a:r>
            <a:endParaRPr lang="en-GB" sz="2800" dirty="0" smtClean="0"/>
          </a:p>
          <a:p>
            <a:pPr>
              <a:spcAft>
                <a:spcPts val="1200"/>
              </a:spcAft>
            </a:pPr>
            <a:r>
              <a:rPr lang="en-GB" sz="2800" dirty="0" smtClean="0"/>
              <a:t>0121 331 7651</a:t>
            </a:r>
          </a:p>
          <a:p>
            <a:pPr algn="ctr"/>
            <a:endParaRPr lang="en-GB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596" y="2955026"/>
            <a:ext cx="2737103" cy="27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296" y="739035"/>
            <a:ext cx="1040912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Stops – What’s Covered</a:t>
            </a:r>
          </a:p>
          <a:p>
            <a:endParaRPr lang="en-GB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Context</a:t>
            </a:r>
            <a:r>
              <a:rPr lang="en-GB" sz="2800" dirty="0" smtClean="0"/>
              <a:t>: Background, Structure, Process and Numbers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Centralised Consideration</a:t>
            </a:r>
            <a:r>
              <a:rPr lang="en-GB" sz="2800" dirty="0" smtClean="0"/>
              <a:t>: The Advantages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Centralised Consideration</a:t>
            </a:r>
            <a:r>
              <a:rPr lang="en-GB" sz="2800" dirty="0" smtClean="0"/>
              <a:t>: The Disadvantages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Conclusions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/>
              <a:t>Contact Details</a:t>
            </a:r>
          </a:p>
          <a:p>
            <a:pPr algn="ctr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1499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296" y="713983"/>
            <a:ext cx="104091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Stop 1 – Context – Background </a:t>
            </a:r>
          </a:p>
          <a:p>
            <a:endParaRPr lang="en-GB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Queries &amp; Resolutions: ASK Enquiry Service; International Student Visa Advisers; Student Affairs Advisers; Student Casework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Student casework incorporates: Appeals; Complaints; Academic and General Misconduct; Suspensions; Fitness to Practise and DBS; Fitness to Study; </a:t>
            </a:r>
            <a:r>
              <a:rPr lang="en-GB" sz="2800" b="1" dirty="0" smtClean="0"/>
              <a:t>Extenuating Circumstances</a:t>
            </a:r>
            <a:r>
              <a:rPr lang="en-GB" sz="2800" dirty="0" smtClean="0"/>
              <a:t>; OIA</a:t>
            </a:r>
            <a:endParaRPr lang="en-GB" sz="2800" b="1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Predominantly work on casework</a:t>
            </a:r>
          </a:p>
        </p:txBody>
      </p:sp>
    </p:spTree>
    <p:extLst>
      <p:ext uri="{BB962C8B-B14F-4D97-AF65-F5344CB8AC3E}">
        <p14:creationId xmlns:p14="http://schemas.microsoft.com/office/powerpoint/2010/main" val="18736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04" y="295101"/>
            <a:ext cx="8356687" cy="541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296" y="739035"/>
            <a:ext cx="10409129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Stop 1 – Context – Structure </a:t>
            </a:r>
          </a:p>
          <a:p>
            <a:endParaRPr lang="en-GB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5 Student Casework Officers working 90% of time on EC claims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Equivalent to 4.29 FTE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Salary of c. </a:t>
            </a:r>
            <a:r>
              <a:rPr lang="en-GB" sz="2800" smtClean="0"/>
              <a:t>£24,000</a:t>
            </a:r>
            <a:endParaRPr lang="en-GB" sz="28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SCOs receive and log claims; identify and evaluate evidence; and decide claims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Team sits within wider Student Affairs department</a:t>
            </a:r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6728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296" y="739035"/>
            <a:ext cx="104091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Stop 1 – Context – Process</a:t>
            </a:r>
          </a:p>
          <a:p>
            <a:endParaRPr lang="en-GB" sz="1200" b="1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Claims received in hard copy or electronically via email / online enquiry service (no electronic form)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Claims assigned to SCOs according to cab-rank rule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Claims logged on Access database and decisions mail-merged in Word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Decisions sent via email to student and weekly to School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Initial challenges handled informally; formal appeal process then available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150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0"/>
            <a:ext cx="7634099" cy="57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296" y="739035"/>
            <a:ext cx="10409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Stop 1 – Context – Numbers </a:t>
            </a:r>
          </a:p>
          <a:p>
            <a:endParaRPr lang="en-GB" sz="2800" dirty="0"/>
          </a:p>
          <a:p>
            <a:endParaRPr lang="en-GB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59866"/>
              </p:ext>
            </p:extLst>
          </p:nvPr>
        </p:nvGraphicFramePr>
        <p:xfrm>
          <a:off x="1200150" y="1866378"/>
          <a:ext cx="9602636" cy="3487137"/>
        </p:xfrm>
        <a:graphic>
          <a:graphicData uri="http://schemas.openxmlformats.org/drawingml/2006/table">
            <a:tbl>
              <a:tblPr firstRow="1" firstCol="1" bandRow="1"/>
              <a:tblGrid>
                <a:gridCol w="1238724">
                  <a:extLst>
                    <a:ext uri="{9D8B030D-6E8A-4147-A177-3AD203B41FA5}">
                      <a16:colId xmlns:a16="http://schemas.microsoft.com/office/drawing/2014/main" val="1152754825"/>
                    </a:ext>
                  </a:extLst>
                </a:gridCol>
                <a:gridCol w="1174826">
                  <a:extLst>
                    <a:ext uri="{9D8B030D-6E8A-4147-A177-3AD203B41FA5}">
                      <a16:colId xmlns:a16="http://schemas.microsoft.com/office/drawing/2014/main" val="533486256"/>
                    </a:ext>
                  </a:extLst>
                </a:gridCol>
                <a:gridCol w="1268992">
                  <a:extLst>
                    <a:ext uri="{9D8B030D-6E8A-4147-A177-3AD203B41FA5}">
                      <a16:colId xmlns:a16="http://schemas.microsoft.com/office/drawing/2014/main" val="726324313"/>
                    </a:ext>
                  </a:extLst>
                </a:gridCol>
                <a:gridCol w="1465170">
                  <a:extLst>
                    <a:ext uri="{9D8B030D-6E8A-4147-A177-3AD203B41FA5}">
                      <a16:colId xmlns:a16="http://schemas.microsoft.com/office/drawing/2014/main" val="340254650"/>
                    </a:ext>
                  </a:extLst>
                </a:gridCol>
                <a:gridCol w="1709551">
                  <a:extLst>
                    <a:ext uri="{9D8B030D-6E8A-4147-A177-3AD203B41FA5}">
                      <a16:colId xmlns:a16="http://schemas.microsoft.com/office/drawing/2014/main" val="4202300829"/>
                    </a:ext>
                  </a:extLst>
                </a:gridCol>
                <a:gridCol w="1444992">
                  <a:extLst>
                    <a:ext uri="{9D8B030D-6E8A-4147-A177-3AD203B41FA5}">
                      <a16:colId xmlns:a16="http://schemas.microsoft.com/office/drawing/2014/main" val="4001905630"/>
                    </a:ext>
                  </a:extLst>
                </a:gridCol>
                <a:gridCol w="1300381">
                  <a:extLst>
                    <a:ext uri="{9D8B030D-6E8A-4147-A177-3AD203B41FA5}">
                      <a16:colId xmlns:a16="http://schemas.microsoft.com/office/drawing/2014/main" val="2575332223"/>
                    </a:ext>
                  </a:extLst>
                </a:gridCol>
              </a:tblGrid>
              <a:tr h="1035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students claiming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Claims received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 outcome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05788"/>
                  </a:ext>
                </a:extLst>
              </a:tr>
              <a:tr h="682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Successful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Unsuccessful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Withdrawn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Ineligible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551879"/>
                  </a:ext>
                </a:extLst>
              </a:tr>
              <a:tr h="3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4446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966281"/>
                  </a:ext>
                </a:extLst>
              </a:tr>
              <a:tr h="3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6896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4080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85337"/>
                  </a:ext>
                </a:extLst>
              </a:tr>
              <a:tr h="3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2015/16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6036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818897"/>
                  </a:ext>
                </a:extLst>
              </a:tr>
              <a:tr h="3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2014/15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515504"/>
                  </a:ext>
                </a:extLst>
              </a:tr>
              <a:tr h="3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2013/14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333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9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3" y="5915025"/>
            <a:ext cx="1384830" cy="85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915025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Gadugi" panose="020B0502040204020203" pitchFamily="34" charset="0"/>
              </a:rPr>
              <a:t>Student </a:t>
            </a:r>
          </a:p>
          <a:p>
            <a:r>
              <a:rPr lang="en-GB" i="1" dirty="0" smtClean="0">
                <a:latin typeface="Gadugi" panose="020B0502040204020203" pitchFamily="34" charset="0"/>
              </a:rPr>
              <a:t>Affairs</a:t>
            </a:r>
            <a:endParaRPr lang="en-GB" i="1" dirty="0">
              <a:latin typeface="Gadug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150" y="5894105"/>
            <a:ext cx="29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Gadugi" panose="020B0502040204020203" pitchFamily="34" charset="0"/>
              </a:rPr>
              <a:t>|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4296" y="739035"/>
            <a:ext cx="10409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Stop 1 – Context – Numbers </a:t>
            </a:r>
          </a:p>
          <a:p>
            <a:endParaRPr lang="en-GB" sz="2800" dirty="0"/>
          </a:p>
          <a:p>
            <a:endParaRPr lang="en-GB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307038"/>
              </p:ext>
            </p:extLst>
          </p:nvPr>
        </p:nvGraphicFramePr>
        <p:xfrm>
          <a:off x="1862667" y="1166661"/>
          <a:ext cx="8466666" cy="452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47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41B329F1CA24F8E5907F63D792C29" ma:contentTypeVersion="0" ma:contentTypeDescription="Create a new document." ma:contentTypeScope="" ma:versionID="e24d40f486d82a8f92b259fe597df0d4">
  <xsd:schema xmlns:xsd="http://www.w3.org/2001/XMLSchema" xmlns:xs="http://www.w3.org/2001/XMLSchema" xmlns:p="http://schemas.microsoft.com/office/2006/metadata/properties" xmlns:ns2="9110de0a-54a6-407c-bee8-6905d8b5e93c" targetNamespace="http://schemas.microsoft.com/office/2006/metadata/properties" ma:root="true" ma:fieldsID="a975a20fc129b9ce83b4d5e428d32c88" ns2:_="">
    <xsd:import namespace="9110de0a-54a6-407c-bee8-6905d8b5e9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0de0a-54a6-407c-bee8-6905d8b5e9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110de0a-54a6-407c-bee8-6905d8b5e93c">SA0001-1452265334-141</_dlc_DocId>
    <_dlc_DocIdUrl xmlns="9110de0a-54a6-407c-bee8-6905d8b5e93c">
      <Url>https://hub.bcu.ac.uk/sites/sa/SMT/_layouts/DocIdRedir.aspx?ID=SA0001-1452265334-141</Url>
      <Description>SA0001-1452265334-141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AE5516F-CAA3-4824-9120-3748393F3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11E6C0-3F08-498F-8994-567FDDBB6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10de0a-54a6-407c-bee8-6905d8b5e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AC2631-8D2F-4EB8-B85C-6D2C466E779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110de0a-54a6-407c-bee8-6905d8b5e93c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85B8A7F-47A5-4055-A142-F3478131363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425</Words>
  <Application>Microsoft Office PowerPoint</Application>
  <PresentationFormat>Widescreen</PresentationFormat>
  <Paragraphs>172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Gadugi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 Talliss-Foster</dc:creator>
  <cp:lastModifiedBy>Richard Booth</cp:lastModifiedBy>
  <cp:revision>128</cp:revision>
  <dcterms:created xsi:type="dcterms:W3CDTF">2014-08-06T15:11:40Z</dcterms:created>
  <dcterms:modified xsi:type="dcterms:W3CDTF">2019-03-12T11:05:41Z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0x01010034741B329F1CA24F8E5907F63D792C29</vt:lpwstr>
  </property>
  <property fmtid="{D5CDD505-2E9C-101B-9397-08002B2CF9AE}" pid="3" name="_dlc_DocIdItemGuid">
    <vt:lpwstr>578b066b-ee4b-405d-aa81-d20474c32b2f</vt:lpwstr>
  </property>
</Properties>
</file>