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8" r:id="rId2"/>
    <p:sldId id="319" r:id="rId3"/>
    <p:sldId id="320" r:id="rId4"/>
    <p:sldId id="329" r:id="rId5"/>
    <p:sldId id="324" r:id="rId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47B"/>
    <a:srgbClr val="73C9BB"/>
    <a:srgbClr val="0000FF"/>
    <a:srgbClr val="993300"/>
    <a:srgbClr val="AC1C23"/>
    <a:srgbClr val="BF1068"/>
    <a:srgbClr val="47C7F0"/>
    <a:srgbClr val="8A9DD0"/>
    <a:srgbClr val="FDFDF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77714" autoAdjust="0"/>
  </p:normalViewPr>
  <p:slideViewPr>
    <p:cSldViewPr snapToGrid="0">
      <p:cViewPr varScale="1">
        <p:scale>
          <a:sx n="89" d="100"/>
          <a:sy n="89" d="100"/>
        </p:scale>
        <p:origin x="22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4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91" y="1"/>
            <a:ext cx="307757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492"/>
            <a:ext cx="30764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91" y="9720492"/>
            <a:ext cx="307757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5DF366-3DA6-4145-BECE-7FD6E83222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4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91" y="1"/>
            <a:ext cx="307757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385" y="4861442"/>
            <a:ext cx="5678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492"/>
            <a:ext cx="30764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91" y="9720492"/>
            <a:ext cx="307757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86776C-5F8F-4920-80ED-BCC9957D7B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86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9D61A-364B-4A8F-8614-E6368369DC26}" type="slidenum">
              <a:rPr lang="en-GB"/>
              <a:pPr/>
              <a:t>1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A6EED-11E1-4ED7-AC5B-4B4E3F004F23}" type="slidenum">
              <a:rPr lang="en-GB"/>
              <a:pPr/>
              <a:t>2</a:t>
            </a:fld>
            <a:endParaRPr lang="en-GB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illness (including mental health)</a:t>
            </a:r>
          </a:p>
          <a:p>
            <a:r>
              <a:rPr lang="en-GB" dirty="0"/>
              <a:t>Pregnancy / pregnancy-related illness</a:t>
            </a:r>
          </a:p>
          <a:p>
            <a:r>
              <a:rPr lang="en-GB" dirty="0"/>
              <a:t>Illness of a close family member</a:t>
            </a:r>
          </a:p>
          <a:p>
            <a:r>
              <a:rPr lang="en-GB" dirty="0"/>
              <a:t>Bereavement</a:t>
            </a:r>
          </a:p>
          <a:p>
            <a:r>
              <a:rPr lang="en-GB" dirty="0"/>
              <a:t>Unforeseen travel disruption</a:t>
            </a:r>
          </a:p>
          <a:p>
            <a:r>
              <a:rPr lang="en-GB" dirty="0"/>
              <a:t>Acute personal difficulties / Domestic disruption</a:t>
            </a:r>
          </a:p>
          <a:p>
            <a:r>
              <a:rPr lang="en-GB" dirty="0"/>
              <a:t>Jury Service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74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A6EED-11E1-4ED7-AC5B-4B4E3F004F23}" type="slidenum">
              <a:rPr lang="en-GB"/>
              <a:pPr/>
              <a:t>3</a:t>
            </a:fld>
            <a:endParaRPr lang="en-GB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74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6776C-5F8F-4920-80ED-BCC9957D7B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2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A6EED-11E1-4ED7-AC5B-4B4E3F004F23}" type="slidenum">
              <a:rPr lang="en-GB"/>
              <a:pPr/>
              <a:t>5</a:t>
            </a:fld>
            <a:endParaRPr lang="en-GB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6000" indent="0">
              <a:buNone/>
            </a:pPr>
            <a:endParaRPr lang="en-GB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74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17671"/>
            <a:ext cx="9144000" cy="1840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5600" y="2286000"/>
            <a:ext cx="8432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5600" y="3499980"/>
            <a:ext cx="8389600" cy="1435096"/>
          </a:xfrm>
          <a:noFill/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5600" y="5379025"/>
            <a:ext cx="8358626" cy="1197633"/>
          </a:xfrm>
        </p:spPr>
        <p:txBody>
          <a:bodyPr anchor="t" anchorCtr="0"/>
          <a:lstStyle>
            <a:lvl1pPr marL="180975" indent="0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997022"/>
            <a:ext cx="9144000" cy="0"/>
          </a:xfrm>
          <a:prstGeom prst="line">
            <a:avLst/>
          </a:prstGeom>
          <a:ln w="57150" cmpd="sng">
            <a:solidFill>
              <a:schemeClr val="accent5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Portrait-Logos-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2" y="443598"/>
            <a:ext cx="1985303" cy="21375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83613"/>
            <a:ext cx="8534149" cy="527564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383613"/>
            <a:ext cx="4063462" cy="524466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888" y="1383613"/>
            <a:ext cx="4287561" cy="52653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1638" y="1383354"/>
            <a:ext cx="4088074" cy="524492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0" indent="0">
              <a:spcBef>
                <a:spcPts val="200"/>
              </a:spcBef>
              <a:buFontTx/>
              <a:buNone/>
              <a:defRPr sz="1800"/>
            </a:lvl2pPr>
            <a:lvl3pPr marL="0" indent="0">
              <a:spcBef>
                <a:spcPts val="200"/>
              </a:spcBef>
              <a:buFontTx/>
              <a:buNone/>
              <a:defRPr sz="1800"/>
            </a:lvl3pPr>
            <a:lvl4pPr marL="0" indent="0">
              <a:spcBef>
                <a:spcPts val="200"/>
              </a:spcBef>
              <a:buFontTx/>
              <a:buNone/>
              <a:defRPr sz="1800"/>
            </a:lvl4pPr>
            <a:lvl5pPr marL="0" indent="0">
              <a:spcBef>
                <a:spcPts val="200"/>
              </a:spcBef>
              <a:buFontTx/>
              <a:buNone/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1078" y="1380888"/>
            <a:ext cx="4297046" cy="526804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0" indent="0">
              <a:spcBef>
                <a:spcPts val="200"/>
              </a:spcBef>
              <a:buFontTx/>
              <a:buNone/>
              <a:defRPr sz="1800"/>
            </a:lvl2pPr>
            <a:lvl3pPr marL="0" indent="0">
              <a:spcBef>
                <a:spcPts val="200"/>
              </a:spcBef>
              <a:buFontTx/>
              <a:buNone/>
              <a:defRPr sz="1800"/>
            </a:lvl3pPr>
            <a:lvl4pPr marL="0" indent="0">
              <a:spcBef>
                <a:spcPts val="200"/>
              </a:spcBef>
              <a:buFontTx/>
              <a:buNone/>
              <a:defRPr sz="1800"/>
            </a:lvl4pPr>
            <a:lvl5pPr marL="0" indent="0">
              <a:spcBef>
                <a:spcPts val="200"/>
              </a:spcBef>
              <a:buFontTx/>
              <a:buNone/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97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3912" y="1507243"/>
            <a:ext cx="2581275" cy="389255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3389" y="1504776"/>
            <a:ext cx="2581275" cy="389255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62865" y="1502310"/>
            <a:ext cx="2581275" cy="38925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3912" y="1507243"/>
            <a:ext cx="8434862" cy="38925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3912" y="1507243"/>
            <a:ext cx="2581275" cy="18196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3389" y="1504776"/>
            <a:ext cx="2581275" cy="18196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62865" y="1502310"/>
            <a:ext cx="2581275" cy="181968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1438" y="3579985"/>
            <a:ext cx="2581275" cy="18196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340915" y="3577518"/>
            <a:ext cx="2581275" cy="18196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260391" y="3575052"/>
            <a:ext cx="2581275" cy="181968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9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935" y="80686"/>
            <a:ext cx="7755547" cy="93955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43" y="1535113"/>
            <a:ext cx="4040188" cy="639762"/>
          </a:xfrm>
        </p:spPr>
        <p:txBody>
          <a:bodyPr anchor="t" anchorCtr="0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43" y="2174874"/>
            <a:ext cx="4040188" cy="43021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68" y="1535113"/>
            <a:ext cx="4041775" cy="639762"/>
          </a:xfrm>
        </p:spPr>
        <p:txBody>
          <a:bodyPr anchor="t" anchorCtr="0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68" y="2174874"/>
            <a:ext cx="4041775" cy="43021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7131" y="20822"/>
            <a:ext cx="7430251" cy="11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83613"/>
            <a:ext cx="8503174" cy="52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2" name="Picture 1" descr="Portrait-Logos-Colou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1" y="182477"/>
            <a:ext cx="838200" cy="902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8" r:id="rId4"/>
    <p:sldLayoutId id="2147483666" r:id="rId5"/>
    <p:sldLayoutId id="2147483669" r:id="rId6"/>
    <p:sldLayoutId id="2147483667" r:id="rId7"/>
    <p:sldLayoutId id="2147483654" r:id="rId8"/>
    <p:sldLayoutId id="2147483655" r:id="rId9"/>
    <p:sldLayoutId id="2147483656" r:id="rId10"/>
  </p:sldLayoutIdLst>
  <p:txStyles>
    <p:titleStyle>
      <a:lvl1pPr marL="180975"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73C9BB"/>
          </a:solidFill>
          <a:latin typeface="Bitter"/>
          <a:ea typeface="+mj-ea"/>
          <a:cs typeface="Bitter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marL="1809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marL="1809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marL="1809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6381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10953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5525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20097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000" indent="-2160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5"/>
        </a:buClr>
        <a:buChar char="•"/>
        <a:defRPr sz="2000" b="0" i="0">
          <a:solidFill>
            <a:schemeClr val="tx1"/>
          </a:solidFill>
          <a:latin typeface="PT Sans"/>
          <a:ea typeface="+mn-ea"/>
          <a:cs typeface="PT Sans"/>
        </a:defRPr>
      </a:lvl1pPr>
      <a:lvl2pPr marL="742950" indent="-2160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5"/>
        </a:buClr>
        <a:buFont typeface="Lucida Grande"/>
        <a:buChar char="-"/>
        <a:defRPr sz="1800" b="0" i="0">
          <a:solidFill>
            <a:schemeClr val="tx1"/>
          </a:solidFill>
          <a:latin typeface="PT Sans"/>
          <a:cs typeface="PT Sans"/>
        </a:defRPr>
      </a:lvl2pPr>
      <a:lvl3pPr marL="1143000" indent="-2160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5"/>
        </a:buClr>
        <a:buFont typeface="Lucida Grande"/>
        <a:buChar char="-"/>
        <a:defRPr sz="1600" b="0" i="0">
          <a:solidFill>
            <a:schemeClr val="tx1"/>
          </a:solidFill>
          <a:latin typeface="PT Sans"/>
          <a:cs typeface="PT Sans"/>
        </a:defRPr>
      </a:lvl3pPr>
      <a:lvl4pPr marL="1600200" indent="-2160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5"/>
        </a:buClr>
        <a:buFont typeface="Lucida Grande"/>
        <a:buChar char="-"/>
        <a:defRPr sz="1400" b="0" i="0">
          <a:solidFill>
            <a:schemeClr val="tx1"/>
          </a:solidFill>
          <a:latin typeface="PT Sans"/>
          <a:cs typeface="PT Sans"/>
        </a:defRPr>
      </a:lvl4pPr>
      <a:lvl5pPr marL="2057400" indent="-2160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5"/>
        </a:buClr>
        <a:buFont typeface="Lucida Grande"/>
        <a:buChar char="-"/>
        <a:defRPr sz="1200" b="0" i="0">
          <a:solidFill>
            <a:schemeClr val="tx1"/>
          </a:solidFill>
          <a:latin typeface="PT Sans"/>
          <a:cs typeface="PT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3511218"/>
            <a:ext cx="8389600" cy="1435096"/>
          </a:xfrm>
        </p:spPr>
        <p:txBody>
          <a:bodyPr/>
          <a:lstStyle/>
          <a:p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5105400"/>
            <a:ext cx="8358626" cy="1943099"/>
          </a:xfrm>
        </p:spPr>
        <p:txBody>
          <a:bodyPr/>
          <a:lstStyle/>
          <a:p>
            <a:r>
              <a:rPr lang="en-GB" sz="2600" dirty="0"/>
              <a:t>Evidencing Mitigating Circumstances</a:t>
            </a:r>
          </a:p>
          <a:p>
            <a:pPr algn="r"/>
            <a:endParaRPr lang="en-GB" sz="1800" dirty="0"/>
          </a:p>
          <a:p>
            <a:pPr algn="r"/>
            <a:r>
              <a:rPr lang="en-GB" sz="1800" dirty="0"/>
              <a:t>Wing Chow</a:t>
            </a:r>
          </a:p>
          <a:p>
            <a:pPr algn="r"/>
            <a:r>
              <a:rPr lang="en-GB" sz="1800" dirty="0"/>
              <a:t>Academic Quality Manager</a:t>
            </a:r>
          </a:p>
          <a:p>
            <a:pPr algn="r"/>
            <a:endParaRPr lang="en-GB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4816" y="88776"/>
            <a:ext cx="8433785" cy="1103526"/>
          </a:xfrm>
        </p:spPr>
        <p:txBody>
          <a:bodyPr/>
          <a:lstStyle/>
          <a:p>
            <a:r>
              <a:rPr lang="en-GB" dirty="0"/>
              <a:t>Definition at BU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90" y="1978417"/>
            <a:ext cx="8534149" cy="45239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n-lt"/>
                <a:ea typeface="Calibri" panose="020F0502020204030204" pitchFamily="34" charset="0"/>
              </a:rPr>
              <a:t>Short-term, sudden and/or unforeseen events or circumstances which can be proved to have significantly and adversely impacted a student’s ability to study or to complete one or more assessment(s)</a:t>
            </a:r>
          </a:p>
          <a:p>
            <a:pPr marL="12600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n-lt"/>
                <a:ea typeface="Calibri" panose="020F0502020204030204" pitchFamily="34" charset="0"/>
              </a:rPr>
              <a:t>beyond the control of the student</a:t>
            </a:r>
          </a:p>
          <a:p>
            <a:pPr marL="12600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n-lt"/>
                <a:ea typeface="Calibri" panose="020F0502020204030204" pitchFamily="34" charset="0"/>
              </a:rPr>
              <a:t>are not already registered with BU’s Additional Learning Support (ALS)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174" y="74088"/>
            <a:ext cx="7430251" cy="1103526"/>
          </a:xfrm>
        </p:spPr>
        <p:txBody>
          <a:bodyPr/>
          <a:lstStyle/>
          <a:p>
            <a:r>
              <a:rPr lang="en-GB" dirty="0">
                <a:solidFill>
                  <a:srgbClr val="47447B"/>
                </a:solidFill>
              </a:rPr>
              <a:t>Evidencing the unexpected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85901"/>
            <a:ext cx="8534149" cy="5173354"/>
          </a:xfrm>
        </p:spPr>
        <p:txBody>
          <a:bodyPr/>
          <a:lstStyle/>
          <a:p>
            <a:pPr marL="126000" indent="0">
              <a:buNone/>
            </a:pPr>
            <a:endParaRPr lang="en-GB" dirty="0"/>
          </a:p>
          <a:p>
            <a:endParaRPr lang="en-GB" dirty="0"/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47447B"/>
                </a:solidFill>
              </a:rPr>
              <a:t>Nature of the circumstances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47447B"/>
                </a:solidFill>
              </a:rPr>
              <a:t>Impact on the student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47447B"/>
                </a:solidFill>
              </a:rPr>
              <a:t>‘Lateness’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8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that might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955113"/>
            <a:ext cx="8534149" cy="527564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Self certification for short term absences and illness</a:t>
            </a:r>
          </a:p>
          <a:p>
            <a:pPr>
              <a:lnSpc>
                <a:spcPct val="200000"/>
              </a:lnSpc>
            </a:pPr>
            <a:r>
              <a:rPr lang="en-GB" dirty="0"/>
              <a:t>Opportunities for students to share information</a:t>
            </a:r>
          </a:p>
          <a:p>
            <a:pPr>
              <a:lnSpc>
                <a:spcPct val="200000"/>
              </a:lnSpc>
            </a:pPr>
            <a:r>
              <a:rPr lang="en-GB" dirty="0"/>
              <a:t>Formal process for considering mitigating circumstances</a:t>
            </a:r>
          </a:p>
          <a:p>
            <a:pPr>
              <a:lnSpc>
                <a:spcPct val="200000"/>
              </a:lnSpc>
            </a:pPr>
            <a:r>
              <a:rPr lang="en-GB" dirty="0"/>
              <a:t>Policies for student wellbeing; fitness to study</a:t>
            </a:r>
          </a:p>
          <a:p>
            <a:pPr>
              <a:lnSpc>
                <a:spcPct val="200000"/>
              </a:lnSpc>
            </a:pPr>
            <a:r>
              <a:rPr lang="en-GB" dirty="0"/>
              <a:t>Student support services</a:t>
            </a:r>
          </a:p>
          <a:p>
            <a:pPr>
              <a:lnSpc>
                <a:spcPct val="200000"/>
              </a:lnSpc>
            </a:pPr>
            <a:r>
              <a:rPr lang="en-GB" dirty="0"/>
              <a:t>Academic appeals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03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7447B"/>
                </a:solidFill>
                <a:latin typeface="+mj-lt"/>
              </a:rPr>
              <a:t>Further thoughts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967" y="1730776"/>
            <a:ext cx="8534149" cy="5540669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GB" b="1" dirty="0">
                <a:solidFill>
                  <a:srgbClr val="47447B"/>
                </a:solidFill>
                <a:latin typeface="+mn-lt"/>
                <a:ea typeface="Calibri"/>
                <a:cs typeface="Arial" panose="020B0604020202020204" pitchFamily="34" charset="0"/>
              </a:rPr>
              <a:t>Purpose of policy for mitigating circumstances</a:t>
            </a:r>
          </a:p>
          <a:p>
            <a:pPr>
              <a:lnSpc>
                <a:spcPct val="200000"/>
              </a:lnSpc>
              <a:defRPr/>
            </a:pPr>
            <a:r>
              <a:rPr lang="en-GB" b="1" dirty="0">
                <a:solidFill>
                  <a:srgbClr val="47447B"/>
                </a:solidFill>
                <a:latin typeface="+mn-lt"/>
                <a:ea typeface="Calibri"/>
                <a:cs typeface="Arial" panose="020B0604020202020204" pitchFamily="34" charset="0"/>
              </a:rPr>
              <a:t>Student experience </a:t>
            </a:r>
          </a:p>
          <a:p>
            <a:pPr>
              <a:lnSpc>
                <a:spcPct val="200000"/>
              </a:lnSpc>
              <a:defRPr/>
            </a:pPr>
            <a:r>
              <a:rPr lang="en-GB" b="1" dirty="0">
                <a:solidFill>
                  <a:srgbClr val="47447B"/>
                </a:solidFill>
                <a:latin typeface="+mn-lt"/>
                <a:ea typeface="Calibri"/>
                <a:cs typeface="Arial" panose="020B0604020202020204" pitchFamily="34" charset="0"/>
              </a:rPr>
              <a:t>What happens when the policy doesn’t fit?</a:t>
            </a:r>
          </a:p>
          <a:p>
            <a:pPr>
              <a:lnSpc>
                <a:spcPct val="200000"/>
              </a:lnSpc>
              <a:defRPr/>
            </a:pPr>
            <a:r>
              <a:rPr lang="en-GB" b="1" dirty="0">
                <a:solidFill>
                  <a:srgbClr val="47447B"/>
                </a:solidFill>
                <a:latin typeface="+mn-lt"/>
                <a:ea typeface="Calibri"/>
                <a:cs typeface="Arial" panose="020B0604020202020204" pitchFamily="34" charset="0"/>
              </a:rPr>
              <a:t>When is it too late?</a:t>
            </a:r>
          </a:p>
          <a:p>
            <a:pPr marL="126000" indent="0">
              <a:buNone/>
              <a:defRPr/>
            </a:pPr>
            <a:endParaRPr lang="en-GB" b="1" dirty="0">
              <a:solidFill>
                <a:srgbClr val="47447B"/>
              </a:solidFill>
              <a:latin typeface="+mn-lt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162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BU">
      <a:dk1>
        <a:srgbClr val="000000"/>
      </a:dk1>
      <a:lt1>
        <a:srgbClr val="FFFFFF"/>
      </a:lt1>
      <a:dk2>
        <a:srgbClr val="756858"/>
      </a:dk2>
      <a:lt2>
        <a:srgbClr val="FFFFFF"/>
      </a:lt2>
      <a:accent1>
        <a:srgbClr val="73C9BB"/>
      </a:accent1>
      <a:accent2>
        <a:srgbClr val="47C7F0"/>
      </a:accent2>
      <a:accent3>
        <a:srgbClr val="8A9DD0"/>
      </a:accent3>
      <a:accent4>
        <a:srgbClr val="47447B"/>
      </a:accent4>
      <a:accent5>
        <a:srgbClr val="D81476"/>
      </a:accent5>
      <a:accent6>
        <a:srgbClr val="C32129"/>
      </a:accent6>
      <a:hlink>
        <a:srgbClr val="0000FF"/>
      </a:hlink>
      <a:folHlink>
        <a:srgbClr val="800080"/>
      </a:folHlink>
    </a:clrScheme>
    <a:fontScheme name="BU Fonts">
      <a:majorFont>
        <a:latin typeface="Bitter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T 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al Acade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l Academ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l Academ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l Academ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l Academ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al Academ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l Academ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l Academ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l Academ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l Academ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l Academ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al Academ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template.potx</Template>
  <TotalTime>2290</TotalTime>
  <Words>174</Words>
  <Application>Microsoft Office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Bitter</vt:lpstr>
      <vt:lpstr>Calibri</vt:lpstr>
      <vt:lpstr>Lucida Grande</vt:lpstr>
      <vt:lpstr>PT Sans</vt:lpstr>
      <vt:lpstr>Presentation template</vt:lpstr>
      <vt:lpstr> </vt:lpstr>
      <vt:lpstr>Definition at BU</vt:lpstr>
      <vt:lpstr>Evidencing the unexpected</vt:lpstr>
      <vt:lpstr>Things that might help</vt:lpstr>
      <vt:lpstr>Further thoughts</vt:lpstr>
    </vt:vector>
  </TitlesOfParts>
  <Company>Bournemouth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XPUser</dc:creator>
  <cp:lastModifiedBy>Steven Du Cros</cp:lastModifiedBy>
  <cp:revision>150</cp:revision>
  <cp:lastPrinted>2017-08-17T12:38:09Z</cp:lastPrinted>
  <dcterms:created xsi:type="dcterms:W3CDTF">2007-03-15T13:49:51Z</dcterms:created>
  <dcterms:modified xsi:type="dcterms:W3CDTF">2019-03-14T12:38:55Z</dcterms:modified>
</cp:coreProperties>
</file>